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3"/>
    <p:sldId id="268" r:id="rId4"/>
    <p:sldId id="261" r:id="rId5"/>
    <p:sldId id="263" r:id="rId6"/>
    <p:sldId id="265" r:id="rId7"/>
    <p:sldId id="266" r:id="rId8"/>
    <p:sldId id="267" r:id="rId9"/>
    <p:sldId id="269" r:id="rId10"/>
    <p:sldId id="333" r:id="rId11"/>
    <p:sldId id="334" r:id="rId12"/>
    <p:sldId id="262" r:id="rId13"/>
    <p:sldId id="370" r:id="rId14"/>
    <p:sldId id="327" r:id="rId15"/>
    <p:sldId id="315" r:id="rId16"/>
    <p:sldId id="317" r:id="rId17"/>
    <p:sldId id="319" r:id="rId18"/>
    <p:sldId id="321" r:id="rId19"/>
    <p:sldId id="323" r:id="rId20"/>
    <p:sldId id="286" r:id="rId21"/>
    <p:sldId id="288" r:id="rId22"/>
    <p:sldId id="363" r:id="rId23"/>
    <p:sldId id="290" r:id="rId24"/>
    <p:sldId id="291" r:id="rId25"/>
    <p:sldId id="336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CC3300"/>
    <a:srgbClr val="FFFF00"/>
    <a:srgbClr val="DCB62C"/>
    <a:srgbClr val="B7A9F5"/>
    <a:srgbClr val="EDF9A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8"/>
    <p:restoredTop sz="94660"/>
  </p:normalViewPr>
  <p:slideViewPr>
    <p:cSldViewPr showGuides="1">
      <p:cViewPr>
        <p:scale>
          <a:sx n="82" d="100"/>
          <a:sy n="82" d="100"/>
        </p:scale>
        <p:origin x="-774" y="-48"/>
      </p:cViewPr>
      <p:guideLst>
        <p:guide orient="horz" pos="216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36" tIns="45718" rIns="91436" bIns="4571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6" tIns="45718" rIns="91436" bIns="45718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6" tIns="45718" rIns="91436" bIns="45718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6" tIns="45718" rIns="91436" bIns="45718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GIF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WordArt 7"/>
          <p:cNvSpPr>
            <a:spLocks noTextEdit="1"/>
          </p:cNvSpPr>
          <p:nvPr/>
        </p:nvSpPr>
        <p:spPr>
          <a:xfrm>
            <a:off x="609600" y="609600"/>
            <a:ext cx="7239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556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I: Trồng Trọt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380" y="2410460"/>
            <a:ext cx="74498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CHƯƠNG 1: </a:t>
            </a:r>
            <a:endParaRPr kumimoji="0" lang="vi-VN" sz="48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ĐẠI CƯƠNG VỀ KĨ THUẬT TRỒNG TRỌT</a:t>
            </a:r>
            <a:endParaRPr kumimoji="0" lang="en-US" sz="48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81000" y="228600"/>
            <a:ext cx="8324850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625" y="1365250"/>
            <a:ext cx="6657975" cy="230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latin typeface="Times New Roman" panose="02020603050405020304" pitchFamily="18" charset="0"/>
              </a:rPr>
              <a:t>Cung cấp lương thực, thực phẩm cho con người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Cung cấp nguyên liệu trong sản xuất công nghiệp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Cung cấp thức ăn cho chăn nuôi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Cung cấp nông sản để xuất khẩu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6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3838" y="592138"/>
            <a:ext cx="804862" cy="820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4"/>
          <p:cNvSpPr/>
          <p:nvPr/>
        </p:nvSpPr>
        <p:spPr>
          <a:xfrm>
            <a:off x="762000" y="-228600"/>
            <a:ext cx="76962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23554" name="Rectangle 5"/>
          <p:cNvSpPr/>
          <p:nvPr/>
        </p:nvSpPr>
        <p:spPr>
          <a:xfrm>
            <a:off x="349250" y="358775"/>
            <a:ext cx="8212138" cy="936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9223" name="Rectangle 7"/>
          <p:cNvSpPr/>
          <p:nvPr/>
        </p:nvSpPr>
        <p:spPr>
          <a:xfrm>
            <a:off x="312420" y="1139190"/>
            <a:ext cx="8145780" cy="549021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marL="342900" indent="-342900">
              <a:buAutoNum type="arabicPeriod"/>
            </a:pPr>
            <a:r>
              <a:rPr lang="en-US" altLang="zh-CN" sz="2400" dirty="0">
                <a:latin typeface="Comic Sans MS" panose="030F0702030302020204" pitchFamily="66" charset="0"/>
              </a:rPr>
              <a:t>Sản xuất nhiều lúa, ngô ( bắp), khoai, sắn ( củ khoai mì) để bảo đảm đủ ăn, có dự trữ và xuất khẩu.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Comic Sans MS" panose="030F0702030302020204" pitchFamily="66" charset="0"/>
              </a:rPr>
              <a:t>Trồng cây rau, đậu, vừng ( mè), lạc (đậu phộng)… làm thức ăn cho con người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Comic Sans MS" panose="030F0702030302020204" pitchFamily="66" charset="0"/>
              </a:rPr>
              <a:t>Phát triển chăn nuôi lợn ( heo), gà, vịt… cung cấp thịt, trứng cho con người.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Comic Sans MS" panose="030F0702030302020204" pitchFamily="66" charset="0"/>
              </a:rPr>
              <a:t>Trồng cây mía cung cấp nguyên liệu cho nhà máy đường, cây ăn quả cung cấp nguyên liệu cho nhà máy chế biến hoa quả (trái)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Comic Sans MS" panose="030F0702030302020204" pitchFamily="66" charset="0"/>
              </a:rPr>
              <a:t>Trồng cây lấy gỗ cung cấp nguyên liệu cho xây dựng và công nghiệp làm giấy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Comic Sans MS" panose="030F0702030302020204" pitchFamily="66" charset="0"/>
              </a:rPr>
              <a:t>Trồng cây đặc sản: chè, cà phê, cao su, hồ tiêu để lấy nguyên liệu xuất khẩu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4"/>
          <p:cNvSpPr/>
          <p:nvPr/>
        </p:nvSpPr>
        <p:spPr>
          <a:xfrm>
            <a:off x="762000" y="-228600"/>
            <a:ext cx="76962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23554" name="Rectangle 5"/>
          <p:cNvSpPr/>
          <p:nvPr/>
        </p:nvSpPr>
        <p:spPr>
          <a:xfrm>
            <a:off x="349250" y="358775"/>
            <a:ext cx="8212138" cy="936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8615" y="1588770"/>
            <a:ext cx="83750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Em hãy dựa vào vai trò của trồng trọt, xác định nhiệm vụ của trồng trọt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 Box 4"/>
          <p:cNvSpPr txBox="1"/>
          <p:nvPr/>
        </p:nvSpPr>
        <p:spPr>
          <a:xfrm>
            <a:off x="596900" y="336550"/>
            <a:ext cx="8183563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I</a:t>
            </a:r>
            <a:r>
              <a:rPr lang="vi-VN" altLang="en-US" sz="2400" b="1" dirty="0">
                <a:latin typeface="Times New Roman" panose="02020603050405020304" pitchFamily="18" charset="0"/>
              </a:rPr>
              <a:t>I</a:t>
            </a:r>
            <a:r>
              <a:rPr lang="en-US" altLang="zh-CN" sz="2400" b="1" dirty="0">
                <a:latin typeface="Times New Roman" panose="02020603050405020304" pitchFamily="18" charset="0"/>
              </a:rPr>
              <a:t>. </a:t>
            </a:r>
            <a:r>
              <a:rPr lang="vi-VN" altLang="en-US" sz="24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400" b="1" dirty="0">
                <a:latin typeface="Times New Roman" panose="02020603050405020304" pitchFamily="18" charset="0"/>
              </a:rPr>
              <a:t> của trồng trọ</a:t>
            </a:r>
            <a:r>
              <a:rPr lang="vi-VN" altLang="en-US" sz="2400" b="1" dirty="0">
                <a:latin typeface="Times New Roman" panose="02020603050405020304" pitchFamily="18" charset="0"/>
              </a:rPr>
              <a:t>t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pPr eaLnBrk="0" hangingPunct="0"/>
            <a:endParaRPr lang="en-US" altLang="zh-CN" sz="2400" u="sng" dirty="0">
              <a:latin typeface="Arial" panose="020B0604020202020204" pitchFamily="34" charset="0"/>
            </a:endParaRPr>
          </a:p>
        </p:txBody>
      </p:sp>
      <p:pic>
        <p:nvPicPr>
          <p:cNvPr id="30726" name="Picture 6" descr="2707200814225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95400"/>
            <a:ext cx="4267200" cy="2819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4" name="Picture 6" descr="ANd9GcQXGCBbfjZxc3JI9y_TEa7HtqWID58SGJudyoYC-IDfgN3kEESz5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4191000" cy="2819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4267200" cy="27241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3736" name="Picture 8" descr="san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14800"/>
            <a:ext cx="4191000" cy="27432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3737" name="Text Box 9"/>
          <p:cNvSpPr txBox="1"/>
          <p:nvPr/>
        </p:nvSpPr>
        <p:spPr>
          <a:xfrm>
            <a:off x="416560" y="3657600"/>
            <a:ext cx="8422640" cy="9531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Sản xuất nhiều lương thực đảm bảo đủ ăn, dự trữ và xuất khẩu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0"/>
            <a:ext cx="41910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Text Box 5"/>
          <p:cNvSpPr txBox="1"/>
          <p:nvPr/>
        </p:nvSpPr>
        <p:spPr>
          <a:xfrm>
            <a:off x="476250" y="355600"/>
            <a:ext cx="8350250" cy="1814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800" dirty="0">
              <a:latin typeface="Comic Sans MS" panose="030F0702030302020204" pitchFamily="66" charset="0"/>
            </a:endParaRPr>
          </a:p>
          <a:p>
            <a:pPr eaLnBrk="0" hangingPunct="0"/>
            <a:endParaRPr lang="en-US" altLang="zh-CN" sz="2800" u="sng" dirty="0">
              <a:latin typeface="Arial" panose="020B0604020202020204" pitchFamily="34" charset="0"/>
            </a:endParaRPr>
          </a:p>
        </p:txBody>
      </p:sp>
      <p:pic>
        <p:nvPicPr>
          <p:cNvPr id="7475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0"/>
            <a:ext cx="3733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60" name="Picture 8" descr="bapca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4114800" cy="2743200"/>
          </a:xfrm>
          <a:prstGeom prst="rect">
            <a:avLst/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476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114800"/>
            <a:ext cx="37338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62" name="Text Box 10"/>
          <p:cNvSpPr txBox="1"/>
          <p:nvPr/>
        </p:nvSpPr>
        <p:spPr>
          <a:xfrm>
            <a:off x="609600" y="3749675"/>
            <a:ext cx="7299325" cy="5286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Trồng thực phẩm làm thức ăn cho con người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 Box 4"/>
          <p:cNvSpPr txBox="1"/>
          <p:nvPr/>
        </p:nvSpPr>
        <p:spPr>
          <a:xfrm>
            <a:off x="560388" y="441325"/>
            <a:ext cx="8018462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800" u="sng" dirty="0">
              <a:latin typeface="Arial" panose="020B0604020202020204" pitchFamily="34" charset="0"/>
            </a:endParaRPr>
          </a:p>
        </p:txBody>
      </p:sp>
      <p:pic>
        <p:nvPicPr>
          <p:cNvPr id="7578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1600200"/>
            <a:ext cx="36576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35052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14800"/>
            <a:ext cx="3581400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4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038600"/>
            <a:ext cx="373380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5" name="Text Box 9"/>
          <p:cNvSpPr txBox="1"/>
          <p:nvPr/>
        </p:nvSpPr>
        <p:spPr>
          <a:xfrm>
            <a:off x="457200" y="3544888"/>
            <a:ext cx="86899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Phát triển chăn nuôi cung cấp thịt , trứng , sữa , cho con người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75787" name="Line 11"/>
          <p:cNvSpPr/>
          <p:nvPr/>
        </p:nvSpPr>
        <p:spPr>
          <a:xfrm>
            <a:off x="1600200" y="1752600"/>
            <a:ext cx="6781800" cy="4419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788" name="Line 12"/>
          <p:cNvSpPr/>
          <p:nvPr/>
        </p:nvSpPr>
        <p:spPr>
          <a:xfrm flipV="1">
            <a:off x="1295400" y="1524000"/>
            <a:ext cx="6705600" cy="4800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4" name="Picture 4" descr="ANd9GcQq9OWEaFPZy_w5-CYN67NYC3PB8BkxlbOVyrD9FZEmLT7Dzt9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447800"/>
            <a:ext cx="41910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7800"/>
            <a:ext cx="42672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8"/>
          <p:cNvSpPr txBox="1"/>
          <p:nvPr/>
        </p:nvSpPr>
        <p:spPr>
          <a:xfrm>
            <a:off x="742950" y="203200"/>
            <a:ext cx="7866063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800" u="sng" dirty="0">
              <a:latin typeface="Arial" panose="020B0604020202020204" pitchFamily="34" charset="0"/>
            </a:endParaRPr>
          </a:p>
        </p:txBody>
      </p:sp>
      <p:sp>
        <p:nvSpPr>
          <p:cNvPr id="76809" name="Text Box 9"/>
          <p:cNvSpPr txBox="1"/>
          <p:nvPr/>
        </p:nvSpPr>
        <p:spPr>
          <a:xfrm>
            <a:off x="441325" y="1447800"/>
            <a:ext cx="8321675" cy="9556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Trồng mía cung cấp cho nhà máy đường , cây ăn quả cung cấp cho nhà máy chế biến rau quả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4419600"/>
            <a:ext cx="3581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4267200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43400"/>
            <a:ext cx="33528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Text Box 7"/>
          <p:cNvSpPr txBox="1"/>
          <p:nvPr/>
        </p:nvSpPr>
        <p:spPr>
          <a:xfrm>
            <a:off x="415925" y="317500"/>
            <a:ext cx="8210550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800" u="sng" dirty="0">
              <a:latin typeface="Arial" panose="020B0604020202020204" pitchFamily="34" charset="0"/>
            </a:endParaRPr>
          </a:p>
        </p:txBody>
      </p:sp>
      <p:sp>
        <p:nvSpPr>
          <p:cNvPr id="77834" name="Text Box 10"/>
          <p:cNvSpPr txBox="1"/>
          <p:nvPr/>
        </p:nvSpPr>
        <p:spPr>
          <a:xfrm>
            <a:off x="304800" y="3736975"/>
            <a:ext cx="8839200" cy="9556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/>
            <a:r>
              <a:rPr lang="en-US" altLang="zh-CN" sz="2800" dirty="0">
                <a:latin typeface="Arial" panose="020B0604020202020204" pitchFamily="34" charset="0"/>
              </a:rPr>
              <a:t>Trồng cây gỗ cung cấp nguyên liệu cho xây dựng và công nghiệp làm giấy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77832" name="Line 8"/>
          <p:cNvSpPr/>
          <p:nvPr/>
        </p:nvSpPr>
        <p:spPr>
          <a:xfrm>
            <a:off x="1600200" y="1752600"/>
            <a:ext cx="6781800" cy="4419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833" name="Line 9"/>
          <p:cNvSpPr/>
          <p:nvPr/>
        </p:nvSpPr>
        <p:spPr>
          <a:xfrm flipV="1">
            <a:off x="1295400" y="1524000"/>
            <a:ext cx="6705600" cy="4800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4114800"/>
            <a:ext cx="4114800" cy="27432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8853" name="Picture 5" descr="ANd9GcQUaGBmAxrPpmNb3-c87_WrVrFoAKaIdB9xobZ9y0XzyR0-6wcv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3962400" cy="259080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885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0"/>
            <a:ext cx="4038600" cy="25908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885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0200"/>
            <a:ext cx="4114800" cy="25908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701" name="Text Box 8"/>
          <p:cNvSpPr txBox="1"/>
          <p:nvPr/>
        </p:nvSpPr>
        <p:spPr>
          <a:xfrm>
            <a:off x="533400" y="250825"/>
            <a:ext cx="8266113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/>
            <a:endParaRPr lang="en-US" altLang="zh-CN" sz="2800" u="sng" dirty="0">
              <a:latin typeface="Arial" panose="020B0604020202020204" pitchFamily="34" charset="0"/>
            </a:endParaRPr>
          </a:p>
        </p:txBody>
      </p:sp>
      <p:sp>
        <p:nvSpPr>
          <p:cNvPr id="78857" name="Text Box 9"/>
          <p:cNvSpPr txBox="1"/>
          <p:nvPr/>
        </p:nvSpPr>
        <p:spPr>
          <a:xfrm>
            <a:off x="228600" y="3919538"/>
            <a:ext cx="8434388" cy="5286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Trồng cây công nghiệp lấy nguyên liệu để xuất khẩu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Rectangle 3"/>
          <p:cNvSpPr/>
          <p:nvPr/>
        </p:nvSpPr>
        <p:spPr>
          <a:xfrm>
            <a:off x="228600" y="304800"/>
            <a:ext cx="76962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30723" name="Rectangle 4"/>
          <p:cNvSpPr/>
          <p:nvPr/>
        </p:nvSpPr>
        <p:spPr>
          <a:xfrm>
            <a:off x="228600" y="342900"/>
            <a:ext cx="8575675" cy="1609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/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33797" name="Rectangle 5"/>
          <p:cNvSpPr/>
          <p:nvPr/>
        </p:nvSpPr>
        <p:spPr>
          <a:xfrm>
            <a:off x="228600" y="1781175"/>
            <a:ext cx="8420735" cy="15779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 sz="3200" dirty="0">
                <a:latin typeface="Comic Sans MS" panose="030F0702030302020204" pitchFamily="66" charset="0"/>
              </a:rPr>
              <a:t>- Đảm bảo lương thực, thực phẩm cho tiêu dùng trong nước và xuất khẩu</a:t>
            </a:r>
            <a:endParaRPr lang="en-US" altLang="zh-CN" sz="3200" dirty="0">
              <a:latin typeface="Comic Sans MS" panose="030F0702030302020204" pitchFamily="66" charset="0"/>
            </a:endParaRPr>
          </a:p>
        </p:txBody>
      </p:sp>
      <p:pic>
        <p:nvPicPr>
          <p:cNvPr id="30725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155" y="824865"/>
            <a:ext cx="1036320" cy="829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/>
          <p:nvPr/>
        </p:nvSpPr>
        <p:spPr>
          <a:xfrm>
            <a:off x="400050" y="360363"/>
            <a:ext cx="8058150" cy="12906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Chương 1: ĐẠI CƯƠNG VỀ KĨ THUẬT TRỒNG TRỌT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3333FF"/>
                </a:solidFill>
                <a:latin typeface="Comic Sans MS" panose="030F0702030302020204" pitchFamily="66" charset="0"/>
              </a:rPr>
              <a:t>à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9" name="AutoShape 9"/>
          <p:cNvSpPr/>
          <p:nvPr/>
        </p:nvSpPr>
        <p:spPr>
          <a:xfrm>
            <a:off x="1468438" y="2066925"/>
            <a:ext cx="6251575" cy="41021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Quan sát các loại cây sau đây và sắp xếp vào các nhóm: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buChar char="-"/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Cây lương thực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buChar char="-"/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Cây thực phẩm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buChar char="-"/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Cây công nghiệp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/>
          <p:nvPr/>
        </p:nvSpPr>
        <p:spPr>
          <a:xfrm>
            <a:off x="838200" y="0"/>
            <a:ext cx="76962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35847" name="Rectangle 7"/>
          <p:cNvSpPr/>
          <p:nvPr/>
        </p:nvSpPr>
        <p:spPr>
          <a:xfrm>
            <a:off x="211138" y="1495425"/>
            <a:ext cx="8475662" cy="1187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en-US" altLang="zh-CN" sz="2800" dirty="0">
                <a:latin typeface="Times New Roman" panose="02020603050405020304" pitchFamily="18" charset="0"/>
              </a:rPr>
              <a:t>Em hãy điền v</a:t>
            </a:r>
            <a:r>
              <a:rPr lang="en-US" altLang="zh-CN" sz="2800" dirty="0">
                <a:latin typeface="Comic Sans MS" panose="030F0702030302020204" pitchFamily="66" charset="0"/>
              </a:rPr>
              <a:t>à</a:t>
            </a:r>
            <a:r>
              <a:rPr lang="en-US" altLang="zh-CN" sz="2800" dirty="0">
                <a:latin typeface="Times New Roman" panose="02020603050405020304" pitchFamily="18" charset="0"/>
              </a:rPr>
              <a:t>o bảng dưới đây về mục đích của các biện pháp sau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3797" name="Content Placeholder 33796"/>
          <p:cNvGraphicFramePr/>
          <p:nvPr>
            <p:ph/>
          </p:nvPr>
        </p:nvGraphicFramePr>
        <p:xfrm>
          <a:off x="184150" y="2847975"/>
          <a:ext cx="8578850" cy="3712210"/>
        </p:xfrm>
        <a:graphic>
          <a:graphicData uri="http://schemas.openxmlformats.org/drawingml/2006/table">
            <a:tbl>
              <a:tblPr/>
              <a:tblGrid>
                <a:gridCol w="4289425"/>
                <a:gridCol w="4289425"/>
              </a:tblGrid>
              <a:tr h="102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biện pháp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Khai hoang, lấn biển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Tăng vụ trên đơn vị diện tích đất trồng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Áp dụng đúng biện pháp kĩ thuật trồng trọt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9" name="Rectangle 29"/>
          <p:cNvSpPr/>
          <p:nvPr/>
        </p:nvSpPr>
        <p:spPr>
          <a:xfrm>
            <a:off x="4432300" y="3914775"/>
            <a:ext cx="4330700" cy="654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700" dirty="0">
                <a:solidFill>
                  <a:srgbClr val="CC3300"/>
                </a:solidFill>
                <a:latin typeface="Times New Roman" panose="02020603050405020304" pitchFamily="18" charset="0"/>
              </a:rPr>
              <a:t>Tăng diện tích đất canh tác</a:t>
            </a:r>
            <a:endParaRPr lang="en-US" altLang="zh-CN" sz="270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1" name="Rectangle 31"/>
          <p:cNvSpPr/>
          <p:nvPr/>
        </p:nvSpPr>
        <p:spPr>
          <a:xfrm>
            <a:off x="4432300" y="5556250"/>
            <a:ext cx="4254500" cy="7842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Tăng năng suất cây trồng</a:t>
            </a:r>
            <a:endParaRPr lang="en-US" altLang="zh-CN" sz="280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5" name="Rectangle 35"/>
          <p:cNvSpPr/>
          <p:nvPr/>
        </p:nvSpPr>
        <p:spPr>
          <a:xfrm>
            <a:off x="4576763" y="4752975"/>
            <a:ext cx="3535362" cy="4810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zh-CN"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Tăng lượng nông sản</a:t>
            </a:r>
            <a:endParaRPr lang="en-US" altLang="zh-CN" sz="280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88925" y="115888"/>
            <a:ext cx="8694738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noProof="1" dirty="0">
                <a:solidFill>
                  <a:srgbClr val="3333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 1: VAI TRÒ, NHIỆM VỤ CỦA TRỒNG TRỌT</a:t>
            </a:r>
            <a:endParaRPr lang="en-US" sz="2800" noProof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noProof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I</a:t>
            </a:r>
            <a:r>
              <a:rPr lang="vi-VN" altLang="en-US" sz="2800" b="1" noProof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II</a:t>
            </a:r>
            <a:r>
              <a:rPr lang="en-US" sz="2800" b="1" noProof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 </a:t>
            </a:r>
            <a:r>
              <a:rPr lang="vi-VN" altLang="en-US" sz="2800" b="1" noProof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Để thực nhiệm vụ</a:t>
            </a:r>
            <a:r>
              <a:rPr lang="en-US" sz="2800" b="1" noProof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của trồng trọt</a:t>
            </a:r>
            <a:r>
              <a:rPr lang="vi-VN" altLang="en-US" sz="2800" b="1" noProof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cần sử dụng những biện pháp gì</a:t>
            </a:r>
            <a:endParaRPr lang="en-US" sz="2800" b="1" noProof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en-US" sz="2800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ldLvl="0" animBg="1"/>
      <p:bldP spid="35847" grpId="1" bldLvl="0" animBg="1"/>
      <p:bldP spid="35869" grpId="0"/>
      <p:bldP spid="35871" grpId="0"/>
      <p:bldP spid="358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 anchor="ctr" anchorCtr="0"/>
          <a:p>
            <a:pPr algn="l"/>
            <a:b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b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b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b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b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I</a:t>
            </a:r>
            <a:r>
              <a:rPr lang="vi-VN" altLang="en-US" sz="2800" b="1" dirty="0">
                <a:latin typeface="Times New Roman" panose="02020603050405020304" pitchFamily="18" charset="0"/>
              </a:rPr>
              <a:t>II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  <a:r>
              <a:rPr lang="vi-VN" altLang="en-US" sz="2800" b="1" dirty="0">
                <a:latin typeface="Times New Roman" panose="02020603050405020304" pitchFamily="18" charset="0"/>
              </a:rPr>
              <a:t>Để thực nhiệm vụ</a:t>
            </a:r>
            <a:r>
              <a:rPr lang="en-US" altLang="zh-CN" sz="2800" b="1" dirty="0">
                <a:latin typeface="Times New Roman" panose="02020603050405020304" pitchFamily="18" charset="0"/>
              </a:rPr>
              <a:t> của trồng trọt</a:t>
            </a:r>
            <a:r>
              <a:rPr lang="vi-VN" altLang="en-US" sz="2800" b="1" dirty="0">
                <a:latin typeface="Times New Roman" panose="02020603050405020304" pitchFamily="18" charset="0"/>
              </a:rPr>
              <a:t> cần sử dụng những biện pháp gì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br>
              <a:rPr lang="en-US" altLang="zh-CN"/>
            </a:br>
            <a:endParaRPr lang="en-US" altLang="zh-CN"/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588963" y="1947863"/>
            <a:ext cx="7494587" cy="4178300"/>
          </a:xfrm>
        </p:spPr>
        <p:txBody>
          <a:bodyPr lIns="91436" tIns="45718" rIns="91436" bIns="45718" anchor="t" anchorCtr="0"/>
          <a:p>
            <a:pPr>
              <a:buClrTx/>
              <a:buSzTx/>
              <a:buFontTx/>
              <a:buChar char="-"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+mn-cs"/>
              </a:rPr>
              <a:t>Khai hoang, lấn biển</a:t>
            </a:r>
            <a:endParaRPr lang="en-US" altLang="zh-CN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buClrTx/>
              <a:buSzTx/>
              <a:buFontTx/>
              <a:buChar char="-"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+mn-cs"/>
              </a:rPr>
              <a:t>Tăng vụ trên đơn vị diện tích đất trồng</a:t>
            </a:r>
            <a:endParaRPr lang="en-US" altLang="zh-CN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buClrTx/>
              <a:buSzTx/>
              <a:buFontTx/>
              <a:buChar char="-"/>
            </a:pPr>
            <a:r>
              <a:rPr lang="en-US" altLang="zh-CN" dirty="0">
                <a:latin typeface="Times New Roman" panose="02020603050405020304" pitchFamily="18" charset="0"/>
                <a:ea typeface="+mn-ea"/>
                <a:cs typeface="+mn-cs"/>
              </a:rPr>
              <a:t>Áp dụng đúng biện pháp kĩ thuật trông trọt</a:t>
            </a:r>
            <a:endParaRPr lang="en-US" altLang="zh-CN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endParaRPr lang="en-US" altLang="zh-CN"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7895" name="Picture 7" descr="Picture1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89888" y="1204913"/>
            <a:ext cx="850900" cy="928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4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4648200" cy="868363"/>
          </a:xfrm>
        </p:spPr>
        <p:txBody>
          <a:bodyPr vert="horz" wrap="square" lIns="91377" tIns="45688" rIns="91377" bIns="45688" anchor="b" anchorCtr="0"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Củng cố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8918" name="Rectangle 6"/>
          <p:cNvSpPr/>
          <p:nvPr/>
        </p:nvSpPr>
        <p:spPr>
          <a:xfrm>
            <a:off x="0" y="1066800"/>
            <a:ext cx="9144000" cy="3048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marL="342900" indent="-342900"/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Câu 1: trong nền kinh tế thì trồng trọt có vai trò cung cấp:</a:t>
            </a:r>
            <a:endParaRPr lang="en-US" altLang="zh-CN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a) Thực phẩm cho con người, thức ăn cho chăn nuôi.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b) Nguyên liệu cho sản xuất công nghiệp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c) Nông sản để xuất khẩu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 dirty="0">
                <a:latin typeface="Times New Roman" panose="02020603050405020304" pitchFamily="18" charset="0"/>
              </a:rPr>
              <a:t>d) Cả 3 câu a, b,c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/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8918">
                                            <p:txEl>
                                              <p:charRg st="17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charRg st="17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charRg st="17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8918">
                                            <p:txEl>
                                              <p:charRg st="178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4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4648200" cy="868363"/>
          </a:xfrm>
        </p:spPr>
        <p:txBody>
          <a:bodyPr vert="horz" wrap="square" lIns="91377" tIns="45688" rIns="91377" bIns="45688" anchor="b" anchorCtr="0"/>
          <a:p>
            <a:pPr eaLnBrk="1" hangingPunct="1"/>
            <a:r>
              <a:rPr lang="en-US" altLang="zh-CN" dirty="0">
                <a:latin typeface="Times New Roman" panose="02020603050405020304" pitchFamily="18" charset="0"/>
              </a:rPr>
              <a:t>Củng cố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1988" name="Rectangle 4"/>
          <p:cNvSpPr/>
          <p:nvPr/>
        </p:nvSpPr>
        <p:spPr>
          <a:xfrm>
            <a:off x="228600" y="1371600"/>
            <a:ext cx="8391525" cy="312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342900" indent="-342900">
              <a:buNone/>
            </a:pPr>
            <a:r>
              <a:rPr lang="en-US" altLang="zh-CN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Câu 2: Loại cây nào sau đây, đều là cây lương thực?</a:t>
            </a:r>
            <a:endParaRPr lang="en-US" altLang="zh-CN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altLang="zh-CN" sz="2800" dirty="0">
                <a:latin typeface="Times New Roman" panose="02020603050405020304" pitchFamily="18" charset="0"/>
              </a:rPr>
              <a:t>Rau, quả.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altLang="zh-CN" sz="2800" dirty="0">
                <a:latin typeface="Times New Roman" panose="02020603050405020304" pitchFamily="18" charset="0"/>
              </a:rPr>
              <a:t>Gạo, khoai lang, ngô (bắp), sắn (khoai mì)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altLang="zh-CN" sz="2800" dirty="0">
                <a:latin typeface="Times New Roman" panose="02020603050405020304" pitchFamily="18" charset="0"/>
              </a:rPr>
              <a:t>Mía, bông.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altLang="zh-CN" sz="2800" dirty="0">
                <a:latin typeface="Times New Roman" panose="02020603050405020304" pitchFamily="18" charset="0"/>
              </a:rPr>
              <a:t>Cà phê, chè.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62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WordArt 4"/>
          <p:cNvSpPr>
            <a:spLocks noTextEdit="1"/>
          </p:cNvSpPr>
          <p:nvPr/>
        </p:nvSpPr>
        <p:spPr>
          <a:xfrm>
            <a:off x="1219200" y="609600"/>
            <a:ext cx="62484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6" name="Rectangle 1"/>
          <p:cNvSpPr/>
          <p:nvPr/>
        </p:nvSpPr>
        <p:spPr>
          <a:xfrm>
            <a:off x="685800" y="2667000"/>
            <a:ext cx="75438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dirty="0">
                <a:latin typeface="Times New Roman" panose="02020603050405020304" pitchFamily="18" charset="0"/>
              </a:rPr>
              <a:t>Học b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dirty="0">
                <a:latin typeface="Times New Roman" panose="02020603050405020304" pitchFamily="18" charset="0"/>
              </a:rPr>
              <a:t>i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Xem b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dirty="0">
                <a:latin typeface="Times New Roman" panose="02020603050405020304" pitchFamily="18" charset="0"/>
              </a:rPr>
              <a:t>i 2: vai trò của đất trồng v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dirty="0">
                <a:latin typeface="Times New Roman" panose="02020603050405020304" pitchFamily="18" charset="0"/>
              </a:rPr>
              <a:t> th</a:t>
            </a:r>
            <a:r>
              <a:rPr lang="en-US" altLang="zh-C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400" dirty="0">
                <a:latin typeface="Times New Roman" panose="02020603050405020304" pitchFamily="18" charset="0"/>
              </a:rPr>
              <a:t>nh phần của đất trồng </a:t>
            </a:r>
            <a:endParaRPr lang="en-US" altLang="zh-C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3"/>
          <p:cNvSpPr/>
          <p:nvPr/>
        </p:nvSpPr>
        <p:spPr>
          <a:xfrm>
            <a:off x="744538" y="415925"/>
            <a:ext cx="7713662" cy="984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8196" name="Rectangle 4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6" name="Picture 6" descr="2707200814225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057400"/>
            <a:ext cx="4267200" cy="34829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202" name="Picture 10" descr="ANd9GcTQkjNtAbYV142YbMr6zaof2rmFkDyQdQBBHHimKvJtdNQqSFOIs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667000"/>
            <a:ext cx="4114800" cy="3538538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03" name="AutoShape 11"/>
          <p:cNvSpPr/>
          <p:nvPr/>
        </p:nvSpPr>
        <p:spPr>
          <a:xfrm>
            <a:off x="4984750" y="1558925"/>
            <a:ext cx="3854450" cy="6191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EDF9A5"/>
          </a:soli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lúa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8204" name="AutoShape 12"/>
          <p:cNvSpPr/>
          <p:nvPr/>
        </p:nvSpPr>
        <p:spPr>
          <a:xfrm>
            <a:off x="336550" y="5846763"/>
            <a:ext cx="3930650" cy="752475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EDF9A5"/>
          </a:soli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cam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3" grpId="0" bldLvl="0" animBg="1"/>
      <p:bldP spid="820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2"/>
          <p:cNvSpPr/>
          <p:nvPr/>
        </p:nvSpPr>
        <p:spPr>
          <a:xfrm>
            <a:off x="809625" y="200025"/>
            <a:ext cx="7648575" cy="10191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4899025" y="1509713"/>
            <a:ext cx="3940175" cy="6572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EDF9A5"/>
          </a:soli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xoài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0247" name="AutoShape 7"/>
          <p:cNvSpPr/>
          <p:nvPr/>
        </p:nvSpPr>
        <p:spPr>
          <a:xfrm>
            <a:off x="257175" y="5329238"/>
            <a:ext cx="4010025" cy="1069975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EDF9A5"/>
          </a:soli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sắn (khoai mì)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pic>
        <p:nvPicPr>
          <p:cNvPr id="10249" name="Picture 9" descr="ANd9GcQTfML9wLJsted2if5Lm-TWq0T0c9qirgGSZhwBDI1aWYERcyP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057400"/>
            <a:ext cx="3962400" cy="2968625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4" name="AutoShape 11" descr="Z"/>
          <p:cNvSpPr>
            <a:spLocks noChangeAspect="1"/>
          </p:cNvSpPr>
          <p:nvPr/>
        </p:nvSpPr>
        <p:spPr>
          <a:xfrm>
            <a:off x="3343275" y="2600325"/>
            <a:ext cx="2457450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0255" name="Picture 15" descr="sa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819400"/>
            <a:ext cx="3962400" cy="34290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6" grpId="0" bldLvl="0" animBg="1"/>
      <p:bldP spid="1024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2"/>
          <p:cNvSpPr/>
          <p:nvPr/>
        </p:nvSpPr>
        <p:spPr>
          <a:xfrm>
            <a:off x="788988" y="284163"/>
            <a:ext cx="7669212" cy="9350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2291" name="Rectangle 3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2" name="AutoShape 4"/>
          <p:cNvSpPr/>
          <p:nvPr/>
        </p:nvSpPr>
        <p:spPr>
          <a:xfrm>
            <a:off x="4946650" y="1546225"/>
            <a:ext cx="3892550" cy="7175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B7A9F5"/>
          </a:solidFill>
          <a:ln w="9525" cap="flat" cmpd="sng">
            <a:solidFill>
              <a:srgbClr val="B7A9F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Khoai tây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2293" name="AutoShape 5"/>
          <p:cNvSpPr/>
          <p:nvPr/>
        </p:nvSpPr>
        <p:spPr>
          <a:xfrm>
            <a:off x="312738" y="5464175"/>
            <a:ext cx="3954462" cy="1003300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B7A9F5"/>
          </a:solidFill>
          <a:ln w="9525" cap="flat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ổi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8197" name="AutoShape 7" descr="Z"/>
          <p:cNvSpPr>
            <a:spLocks noChangeAspect="1"/>
          </p:cNvSpPr>
          <p:nvPr/>
        </p:nvSpPr>
        <p:spPr>
          <a:xfrm>
            <a:off x="3343275" y="2600325"/>
            <a:ext cx="2457450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2298" name="Picture 10" descr="ANd9GcQXGCBbfjZxc3JI9y_TEa7HtqWID58SGJudyoYC-IDfgN3kEESz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057400"/>
            <a:ext cx="3962400" cy="32004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300" name="Picture 12" descr="ANd9GcQQmma9jhcLx_nVwRO6Dbj0xbkyz4Hno8c7NkL1iIqpNI0An9s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743200"/>
            <a:ext cx="3886200" cy="3276600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ldLvl="0" animBg="1"/>
      <p:bldP spid="1229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/>
          <p:nvPr/>
        </p:nvSpPr>
        <p:spPr>
          <a:xfrm>
            <a:off x="922338" y="320675"/>
            <a:ext cx="7535862" cy="898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3315" name="Rectangle 3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6" name="AutoShape 4"/>
          <p:cNvSpPr/>
          <p:nvPr/>
        </p:nvSpPr>
        <p:spPr>
          <a:xfrm>
            <a:off x="5118100" y="1295400"/>
            <a:ext cx="3721100" cy="87947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 cap="flat" cmpd="sng">
            <a:solidFill>
              <a:srgbClr val="B7A9F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ngô ( bắp)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3317" name="AutoShape 5"/>
          <p:cNvSpPr/>
          <p:nvPr/>
        </p:nvSpPr>
        <p:spPr>
          <a:xfrm>
            <a:off x="304800" y="5715000"/>
            <a:ext cx="3962400" cy="871538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FFFF99"/>
          </a:solidFill>
          <a:ln w="952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cà phê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9221" name="AutoShape 6" descr="Z"/>
          <p:cNvSpPr>
            <a:spLocks noChangeAspect="1"/>
          </p:cNvSpPr>
          <p:nvPr/>
        </p:nvSpPr>
        <p:spPr>
          <a:xfrm>
            <a:off x="3343275" y="2600325"/>
            <a:ext cx="2457450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3322" name="Picture 10" descr="11122956-ngo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828800"/>
            <a:ext cx="4267200" cy="3328988"/>
          </a:xfrm>
          <a:prstGeom prst="rect">
            <a:avLst/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24" name="Picture 12" descr="ANd9GcQUaGBmAxrPpmNb3-c87_WrVrFoAKaIdB9xobZ9y0XzyR0-6wcv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67000"/>
            <a:ext cx="3427413" cy="3505200"/>
          </a:xfrm>
          <a:prstGeom prst="rect">
            <a:avLst/>
          </a:prstGeom>
          <a:solidFill>
            <a:srgbClr val="FFFF99"/>
          </a:solidFill>
          <a:ln w="5715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bldLvl="0" animBg="1"/>
      <p:bldP spid="133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/>
          <p:nvPr/>
        </p:nvSpPr>
        <p:spPr>
          <a:xfrm>
            <a:off x="733425" y="293688"/>
            <a:ext cx="7724775" cy="9255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0" name="AutoShape 4"/>
          <p:cNvSpPr/>
          <p:nvPr/>
        </p:nvSpPr>
        <p:spPr>
          <a:xfrm>
            <a:off x="5195888" y="1573213"/>
            <a:ext cx="3643312" cy="9080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 cap="flat" cmpd="sng">
            <a:solidFill>
              <a:srgbClr val="B7A9F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Cà rốt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4341" name="AutoShape 5"/>
          <p:cNvSpPr/>
          <p:nvPr/>
        </p:nvSpPr>
        <p:spPr>
          <a:xfrm>
            <a:off x="101600" y="5715000"/>
            <a:ext cx="4165600" cy="873125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FFFF99"/>
          </a:solidFill>
          <a:ln w="952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Bắp sú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0245" name="AutoShape 6" descr="Z"/>
          <p:cNvSpPr>
            <a:spLocks noChangeAspect="1"/>
          </p:cNvSpPr>
          <p:nvPr/>
        </p:nvSpPr>
        <p:spPr>
          <a:xfrm>
            <a:off x="3343275" y="2600325"/>
            <a:ext cx="2457450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4348" name="Picture 12" descr="060110tuan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057400"/>
            <a:ext cx="4229100" cy="3178175"/>
          </a:xfrm>
          <a:prstGeom prst="rect">
            <a:avLst/>
          </a:prstGeom>
          <a:noFill/>
          <a:ln w="5715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50" name="Picture 14" descr="bapcai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25" y="2819400"/>
            <a:ext cx="3575050" cy="3406775"/>
          </a:xfrm>
          <a:prstGeom prst="rect">
            <a:avLst/>
          </a:prstGeom>
          <a:noFill/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ldLvl="0" animBg="1"/>
      <p:bldP spid="143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/>
          <p:nvPr/>
        </p:nvSpPr>
        <p:spPr>
          <a:xfrm>
            <a:off x="855663" y="511175"/>
            <a:ext cx="7602537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16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AutoShape 4"/>
          <p:cNvSpPr/>
          <p:nvPr/>
        </p:nvSpPr>
        <p:spPr>
          <a:xfrm>
            <a:off x="5321300" y="1571625"/>
            <a:ext cx="3517900" cy="8064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9525" cap="flat" cmpd="sng">
            <a:solidFill>
              <a:srgbClr val="B7A9F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mía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6389" name="AutoShape 5"/>
          <p:cNvSpPr/>
          <p:nvPr/>
        </p:nvSpPr>
        <p:spPr>
          <a:xfrm>
            <a:off x="112713" y="5634038"/>
            <a:ext cx="4154487" cy="928687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FFFF99"/>
          </a:solidFill>
          <a:ln w="952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dirty="0">
                <a:latin typeface="Comic Sans MS" panose="030F0702030302020204" pitchFamily="66" charset="0"/>
              </a:rPr>
              <a:t>Cây chè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11269" name="AutoShape 6" descr="Z"/>
          <p:cNvSpPr>
            <a:spLocks noChangeAspect="1"/>
          </p:cNvSpPr>
          <p:nvPr/>
        </p:nvSpPr>
        <p:spPr>
          <a:xfrm>
            <a:off x="3343275" y="2600325"/>
            <a:ext cx="2457450" cy="1657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6394" name="Picture 10" descr="ANd9GcQq9OWEaFPZy_w5-CYN67NYC3PB8BkxlbOVyrD9FZEmLT7Dzt9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981200"/>
            <a:ext cx="4191000" cy="339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AutoShape 12" descr="9k="/>
          <p:cNvSpPr>
            <a:spLocks noChangeAspect="1"/>
          </p:cNvSpPr>
          <p:nvPr/>
        </p:nvSpPr>
        <p:spPr>
          <a:xfrm>
            <a:off x="3581400" y="2743200"/>
            <a:ext cx="1920875" cy="14398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6398" name="Picture 14" descr="ANd9GcTQIEZq5mGXuUrV4PcEl_FrgjZm37QSi6T4_mYPNsav1PUKns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0"/>
            <a:ext cx="3886200" cy="3252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ldLvl="0" animBg="1"/>
      <p:bldP spid="1638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/>
          <p:nvPr/>
        </p:nvSpPr>
        <p:spPr>
          <a:xfrm>
            <a:off x="846138" y="428625"/>
            <a:ext cx="7612062" cy="12985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15363" name="Rectangle 3"/>
          <p:cNvSpPr/>
          <p:nvPr/>
        </p:nvSpPr>
        <p:spPr>
          <a:xfrm>
            <a:off x="1676400" y="2743200"/>
            <a:ext cx="6248400" cy="144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9" name="AutoShape 9"/>
          <p:cNvSpPr/>
          <p:nvPr/>
        </p:nvSpPr>
        <p:spPr>
          <a:xfrm>
            <a:off x="317500" y="1841500"/>
            <a:ext cx="4192905" cy="38735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Hãy sắp xếp các loại cây vào các nhóm sau: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buChar char="-"/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Cây lương thực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buChar char="-"/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Cây thực phẩm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buChar char="-"/>
            </a:pPr>
            <a:r>
              <a:rPr lang="en-US" altLang="zh-CN" sz="2400" b="1" dirty="0">
                <a:solidFill>
                  <a:srgbClr val="FF3300"/>
                </a:solidFill>
                <a:latin typeface="Arial" panose="020B0604020202020204" pitchFamily="34" charset="0"/>
              </a:rPr>
              <a:t>Cây công nghiệp</a:t>
            </a:r>
            <a:endParaRPr lang="en-US" altLang="zh-CN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1"/>
          <p:cNvSpPr/>
          <p:nvPr/>
        </p:nvSpPr>
        <p:spPr>
          <a:xfrm>
            <a:off x="4294188" y="324485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293" name="Text Box 1"/>
          <p:cNvSpPr txBox="1"/>
          <p:nvPr/>
        </p:nvSpPr>
        <p:spPr>
          <a:xfrm>
            <a:off x="577850" y="349250"/>
            <a:ext cx="802957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Bài 1: VAI TRÒ, NHIỆM VỤ CỦA TRỒNG TRỌT</a:t>
            </a:r>
            <a:endParaRPr lang="en-US" altLang="zh-C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3" name="AutoShape 9"/>
          <p:cNvSpPr/>
          <p:nvPr/>
        </p:nvSpPr>
        <p:spPr>
          <a:xfrm>
            <a:off x="4343400" y="1861820"/>
            <a:ext cx="4547235" cy="385318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Vậy trồng trọt có vai trò gì đối với đời sống của chúng ta?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9" grpId="0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3806</Words>
  <Application>WPS Presentation</Application>
  <PresentationFormat/>
  <Paragraphs>211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VNI-Times</vt:lpstr>
      <vt:lpstr>Times New Roman</vt:lpstr>
      <vt:lpstr>Times New Roman</vt:lpstr>
      <vt:lpstr>Comic Sans MS</vt:lpstr>
      <vt:lpstr>Microsoft YaHei</vt:lpstr>
      <vt:lpstr>Arial Unicode MS</vt:lpstr>
      <vt:lpstr>Calibri</vt:lpstr>
      <vt:lpstr>VNI-Cooper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Bài 1: VAI TRÒ, NHIỆM VỤ CỦA TRỒNG TRỌT III. Để thực nhiệm vụ của trồng trọt cần sử dụng những biện pháp gì  </vt:lpstr>
      <vt:lpstr>Củng cố</vt:lpstr>
      <vt:lpstr>Củng cố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Giau</cp:lastModifiedBy>
  <cp:revision>14</cp:revision>
  <dcterms:created xsi:type="dcterms:W3CDTF">2011-08-08T08:10:00Z</dcterms:created>
  <dcterms:modified xsi:type="dcterms:W3CDTF">2021-10-08T11:40:08Z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70FDEC496E1740449D641A6429714959</vt:lpwstr>
  </property>
</Properties>
</file>